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72" r:id="rId15"/>
    <p:sldId id="268" r:id="rId16"/>
    <p:sldId id="269" r:id="rId17"/>
  </p:sldIdLst>
  <p:sldSz cx="18288000" cy="10287000"/>
  <p:notesSz cx="6858000" cy="9144000"/>
  <p:embeddedFontLst>
    <p:embeddedFont>
      <p:font typeface="Nunito Sans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1 Bold" panose="020B0604020202020204" charset="0"/>
      <p:regular r:id="rId23"/>
    </p:embeddedFont>
    <p:embeddedFont>
      <p:font typeface="Nunito 2 Bold" panose="020B0604020202020204" charset="0"/>
      <p:regular r:id="rId24"/>
    </p:embeddedFont>
    <p:embeddedFont>
      <p:font typeface="Nunito 1" panose="020B0604020202020204" charset="0"/>
      <p:regular r:id="rId25"/>
    </p:embeddedFont>
    <p:embeddedFont>
      <p:font typeface="Algerian" panose="04020705040A02060702" pitchFamily="8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4A8FB-B2B2-46BC-AA05-D6BC0A09BAF1}" v="9" dt="2023-07-18T13:39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Pal" userId="e3d4cb0805b61600" providerId="LiveId" clId="{2CD4A8FB-B2B2-46BC-AA05-D6BC0A09BAF1}"/>
    <pc:docChg chg="undo custSel addSld modSld">
      <pc:chgData name="Ankit Pal" userId="e3d4cb0805b61600" providerId="LiveId" clId="{2CD4A8FB-B2B2-46BC-AA05-D6BC0A09BAF1}" dt="2023-08-04T12:09:34.278" v="900" actId="1076"/>
      <pc:docMkLst>
        <pc:docMk/>
      </pc:docMkLst>
      <pc:sldChg chg="modSp mod">
        <pc:chgData name="Ankit Pal" userId="e3d4cb0805b61600" providerId="LiveId" clId="{2CD4A8FB-B2B2-46BC-AA05-D6BC0A09BAF1}" dt="2023-08-04T12:09:34.278" v="900" actId="1076"/>
        <pc:sldMkLst>
          <pc:docMk/>
          <pc:sldMk cId="0" sldId="256"/>
        </pc:sldMkLst>
        <pc:picChg chg="mod">
          <ac:chgData name="Ankit Pal" userId="e3d4cb0805b61600" providerId="LiveId" clId="{2CD4A8FB-B2B2-46BC-AA05-D6BC0A09BAF1}" dt="2023-08-04T12:09:34.278" v="900" actId="1076"/>
          <ac:picMkLst>
            <pc:docMk/>
            <pc:sldMk cId="0" sldId="256"/>
            <ac:picMk id="4" creationId="{00000000-0000-0000-0000-000000000000}"/>
          </ac:picMkLst>
        </pc:picChg>
      </pc:sldChg>
      <pc:sldChg chg="addSp delSp modSp mod">
        <pc:chgData name="Ankit Pal" userId="e3d4cb0805b61600" providerId="LiveId" clId="{2CD4A8FB-B2B2-46BC-AA05-D6BC0A09BAF1}" dt="2023-07-18T09:21:04.912" v="14" actId="1076"/>
        <pc:sldMkLst>
          <pc:docMk/>
          <pc:sldMk cId="0" sldId="257"/>
        </pc:sldMkLst>
        <pc:grpChg chg="del">
          <ac:chgData name="Ankit Pal" userId="e3d4cb0805b61600" providerId="LiveId" clId="{2CD4A8FB-B2B2-46BC-AA05-D6BC0A09BAF1}" dt="2023-07-18T09:21:01.272" v="13" actId="478"/>
          <ac:grpSpMkLst>
            <pc:docMk/>
            <pc:sldMk cId="0" sldId="257"/>
            <ac:grpSpMk id="6" creationId="{00000000-0000-0000-0000-000000000000}"/>
          </ac:grpSpMkLst>
        </pc:grpChg>
        <pc:picChg chg="add mod">
          <ac:chgData name="Ankit Pal" userId="e3d4cb0805b61600" providerId="LiveId" clId="{2CD4A8FB-B2B2-46BC-AA05-D6BC0A09BAF1}" dt="2023-07-18T09:21:04.912" v="14" actId="1076"/>
          <ac:picMkLst>
            <pc:docMk/>
            <pc:sldMk cId="0" sldId="257"/>
            <ac:picMk id="26" creationId="{78C860C8-BB85-B620-6BCE-EEADA95E425B}"/>
          </ac:picMkLst>
        </pc:picChg>
      </pc:sldChg>
      <pc:sldChg chg="modSp mod">
        <pc:chgData name="Ankit Pal" userId="e3d4cb0805b61600" providerId="LiveId" clId="{2CD4A8FB-B2B2-46BC-AA05-D6BC0A09BAF1}" dt="2023-07-18T15:28:16.471" v="742" actId="20577"/>
        <pc:sldMkLst>
          <pc:docMk/>
          <pc:sldMk cId="0" sldId="261"/>
        </pc:sldMkLst>
        <pc:spChg chg="mod">
          <ac:chgData name="Ankit Pal" userId="e3d4cb0805b61600" providerId="LiveId" clId="{2CD4A8FB-B2B2-46BC-AA05-D6BC0A09BAF1}" dt="2023-07-18T15:28:16.471" v="742" actId="20577"/>
          <ac:spMkLst>
            <pc:docMk/>
            <pc:sldMk cId="0" sldId="261"/>
            <ac:spMk id="21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4:21.394" v="204" actId="20577"/>
        <pc:sldMkLst>
          <pc:docMk/>
          <pc:sldMk cId="0" sldId="266"/>
        </pc:sldMkLst>
        <pc:spChg chg="mod">
          <ac:chgData name="Ankit Pal" userId="e3d4cb0805b61600" providerId="LiveId" clId="{2CD4A8FB-B2B2-46BC-AA05-D6BC0A09BAF1}" dt="2023-07-18T12:51:44.498" v="100" actId="20577"/>
          <ac:spMkLst>
            <pc:docMk/>
            <pc:sldMk cId="0" sldId="266"/>
            <ac:spMk id="20" creationId="{00000000-0000-0000-0000-000000000000}"/>
          </ac:spMkLst>
        </pc:spChg>
        <pc:spChg chg="mod">
          <ac:chgData name="Ankit Pal" userId="e3d4cb0805b61600" providerId="LiveId" clId="{2CD4A8FB-B2B2-46BC-AA05-D6BC0A09BAF1}" dt="2023-07-18T12:52:24.253" v="115" actId="20577"/>
          <ac:spMkLst>
            <pc:docMk/>
            <pc:sldMk cId="0" sldId="266"/>
            <ac:spMk id="21" creationId="{00000000-0000-0000-0000-000000000000}"/>
          </ac:spMkLst>
        </pc:spChg>
        <pc:spChg chg="mod">
          <ac:chgData name="Ankit Pal" userId="e3d4cb0805b61600" providerId="LiveId" clId="{2CD4A8FB-B2B2-46BC-AA05-D6BC0A09BAF1}" dt="2023-07-18T12:53:14.777" v="158" actId="1392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nkit Pal" userId="e3d4cb0805b61600" providerId="LiveId" clId="{2CD4A8FB-B2B2-46BC-AA05-D6BC0A09BAF1}" dt="2023-07-18T12:54:21.394" v="204" actId="20577"/>
          <ac:spMkLst>
            <pc:docMk/>
            <pc:sldMk cId="0" sldId="266"/>
            <ac:spMk id="24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6:04.171" v="255" actId="20577"/>
        <pc:sldMkLst>
          <pc:docMk/>
          <pc:sldMk cId="0" sldId="267"/>
        </pc:sldMkLst>
        <pc:spChg chg="mod">
          <ac:chgData name="Ankit Pal" userId="e3d4cb0805b61600" providerId="LiveId" clId="{2CD4A8FB-B2B2-46BC-AA05-D6BC0A09BAF1}" dt="2023-07-18T12:55:08.908" v="219" actId="1392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2:55:41.508" v="245" actId="1392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2:56:04.171" v="255" actId="20577"/>
          <ac:spMkLst>
            <pc:docMk/>
            <pc:sldMk cId="0" sldId="267"/>
            <ac:spMk id="17" creationId="{00000000-0000-0000-0000-000000000000}"/>
          </ac:spMkLst>
        </pc:spChg>
      </pc:sldChg>
      <pc:sldChg chg="addSp delSp modSp mod">
        <pc:chgData name="Ankit Pal" userId="e3d4cb0805b61600" providerId="LiveId" clId="{2CD4A8FB-B2B2-46BC-AA05-D6BC0A09BAF1}" dt="2023-07-18T15:42:00.098" v="898" actId="20577"/>
        <pc:sldMkLst>
          <pc:docMk/>
          <pc:sldMk cId="0" sldId="268"/>
        </pc:sldMkLst>
        <pc:spChg chg="mod">
          <ac:chgData name="Ankit Pal" userId="e3d4cb0805b61600" providerId="LiveId" clId="{2CD4A8FB-B2B2-46BC-AA05-D6BC0A09BAF1}" dt="2023-07-18T15:42:00.098" v="898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2.505" v="701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6.247" v="702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9.212" v="703" actId="20577"/>
          <ac:spMkLst>
            <pc:docMk/>
            <pc:sldMk cId="0" sldId="268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2.339" v="704" actId="20577"/>
          <ac:spMkLst>
            <pc:docMk/>
            <pc:sldMk cId="0" sldId="268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5.792" v="705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9.057" v="706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Ankit Pal" userId="e3d4cb0805b61600" providerId="LiveId" clId="{2CD4A8FB-B2B2-46BC-AA05-D6BC0A09BAF1}" dt="2023-07-18T13:40:20.156" v="710"/>
          <ac:spMkLst>
            <pc:docMk/>
            <pc:sldMk cId="0" sldId="268"/>
            <ac:spMk id="21" creationId="{00000000-0000-0000-0000-000000000000}"/>
          </ac:spMkLst>
        </pc:spChg>
        <pc:picChg chg="add del mod">
          <ac:chgData name="Ankit Pal" userId="e3d4cb0805b61600" providerId="LiveId" clId="{2CD4A8FB-B2B2-46BC-AA05-D6BC0A09BAF1}" dt="2023-07-18T13:39:19.142" v="696" actId="21"/>
          <ac:picMkLst>
            <pc:docMk/>
            <pc:sldMk cId="0" sldId="268"/>
            <ac:picMk id="23" creationId="{59C0A01B-5007-7B08-CF50-0F7D05317526}"/>
          </ac:picMkLst>
        </pc:picChg>
        <pc:picChg chg="add mod">
          <ac:chgData name="Ankit Pal" userId="e3d4cb0805b61600" providerId="LiveId" clId="{2CD4A8FB-B2B2-46BC-AA05-D6BC0A09BAF1}" dt="2023-07-18T13:39:42.338" v="700" actId="14100"/>
          <ac:picMkLst>
            <pc:docMk/>
            <pc:sldMk cId="0" sldId="268"/>
            <ac:picMk id="25" creationId="{4814B13D-627C-6E96-D121-5CF0DD4E22F0}"/>
          </ac:picMkLst>
        </pc:picChg>
      </pc:sldChg>
      <pc:sldChg chg="addSp delSp modSp new mod">
        <pc:chgData name="Ankit Pal" userId="e3d4cb0805b61600" providerId="LiveId" clId="{2CD4A8FB-B2B2-46BC-AA05-D6BC0A09BAF1}" dt="2023-07-18T13:34:13.185" v="691" actId="11529"/>
        <pc:sldMkLst>
          <pc:docMk/>
          <pc:sldMk cId="740189575" sldId="272"/>
        </pc:sldMkLst>
        <pc:spChg chg="add mod">
          <ac:chgData name="Ankit Pal" userId="e3d4cb0805b61600" providerId="LiveId" clId="{2CD4A8FB-B2B2-46BC-AA05-D6BC0A09BAF1}" dt="2023-07-18T13:32:52.874" v="683" actId="14100"/>
          <ac:spMkLst>
            <pc:docMk/>
            <pc:sldMk cId="740189575" sldId="272"/>
            <ac:spMk id="2" creationId="{2DB1ADFF-4D7D-2631-3922-C3F1EBFEB6B9}"/>
          </ac:spMkLst>
        </pc:spChg>
        <pc:spChg chg="add mod">
          <ac:chgData name="Ankit Pal" userId="e3d4cb0805b61600" providerId="LiveId" clId="{2CD4A8FB-B2B2-46BC-AA05-D6BC0A09BAF1}" dt="2023-07-18T13:32:57.449" v="684" actId="14100"/>
          <ac:spMkLst>
            <pc:docMk/>
            <pc:sldMk cId="740189575" sldId="272"/>
            <ac:spMk id="3" creationId="{97B11D38-A4FC-E1FD-16D6-5F22A8679EFA}"/>
          </ac:spMkLst>
        </pc:spChg>
        <pc:spChg chg="add mod">
          <ac:chgData name="Ankit Pal" userId="e3d4cb0805b61600" providerId="LiveId" clId="{2CD4A8FB-B2B2-46BC-AA05-D6BC0A09BAF1}" dt="2023-07-18T13:33:01.546" v="685" actId="14100"/>
          <ac:spMkLst>
            <pc:docMk/>
            <pc:sldMk cId="740189575" sldId="272"/>
            <ac:spMk id="4" creationId="{D47736AE-D334-C1C5-3B0D-7353977D585A}"/>
          </ac:spMkLst>
        </pc:spChg>
        <pc:spChg chg="add mod">
          <ac:chgData name="Ankit Pal" userId="e3d4cb0805b61600" providerId="LiveId" clId="{2CD4A8FB-B2B2-46BC-AA05-D6BC0A09BAF1}" dt="2023-07-18T13:20:35.582" v="678" actId="14100"/>
          <ac:spMkLst>
            <pc:docMk/>
            <pc:sldMk cId="740189575" sldId="272"/>
            <ac:spMk id="5" creationId="{B26D44E0-DF0B-DE19-89F4-4FF60BCE0193}"/>
          </ac:spMkLst>
        </pc:spChg>
        <pc:spChg chg="add mod">
          <ac:chgData name="Ankit Pal" userId="e3d4cb0805b61600" providerId="LiveId" clId="{2CD4A8FB-B2B2-46BC-AA05-D6BC0A09BAF1}" dt="2023-07-18T13:18:14.159" v="666" actId="255"/>
          <ac:spMkLst>
            <pc:docMk/>
            <pc:sldMk cId="740189575" sldId="272"/>
            <ac:spMk id="6" creationId="{13A98E59-FFA7-0CF7-D844-24FB724D188B}"/>
          </ac:spMkLst>
        </pc:spChg>
        <pc:spChg chg="add mod">
          <ac:chgData name="Ankit Pal" userId="e3d4cb0805b61600" providerId="LiveId" clId="{2CD4A8FB-B2B2-46BC-AA05-D6BC0A09BAF1}" dt="2023-07-18T13:18:56.550" v="670" actId="1076"/>
          <ac:spMkLst>
            <pc:docMk/>
            <pc:sldMk cId="740189575" sldId="272"/>
            <ac:spMk id="7" creationId="{662D659D-059B-6123-017D-3FC42267CAFA}"/>
          </ac:spMkLst>
        </pc:spChg>
        <pc:spChg chg="add mod">
          <ac:chgData name="Ankit Pal" userId="e3d4cb0805b61600" providerId="LiveId" clId="{2CD4A8FB-B2B2-46BC-AA05-D6BC0A09BAF1}" dt="2023-07-18T13:20:58.190" v="679" actId="14100"/>
          <ac:spMkLst>
            <pc:docMk/>
            <pc:sldMk cId="740189575" sldId="272"/>
            <ac:spMk id="12" creationId="{9C8BA169-90D6-D9DA-5072-345BFDF4D228}"/>
          </ac:spMkLst>
        </pc:spChg>
        <pc:spChg chg="add mod">
          <ac:chgData name="Ankit Pal" userId="e3d4cb0805b61600" providerId="LiveId" clId="{2CD4A8FB-B2B2-46BC-AA05-D6BC0A09BAF1}" dt="2023-07-18T13:21:02.454" v="680" actId="14100"/>
          <ac:spMkLst>
            <pc:docMk/>
            <pc:sldMk cId="740189575" sldId="272"/>
            <ac:spMk id="13" creationId="{3684B2CE-8086-765F-7343-F40AFFEAC8AE}"/>
          </ac:spMkLst>
        </pc:spChg>
        <pc:spChg chg="add mod">
          <ac:chgData name="Ankit Pal" userId="e3d4cb0805b61600" providerId="LiveId" clId="{2CD4A8FB-B2B2-46BC-AA05-D6BC0A09BAF1}" dt="2023-07-18T13:18:50.765" v="669" actId="1076"/>
          <ac:spMkLst>
            <pc:docMk/>
            <pc:sldMk cId="740189575" sldId="272"/>
            <ac:spMk id="14" creationId="{2A2F8F85-9A4F-5425-EC9D-1504474AFDE6}"/>
          </ac:spMkLst>
        </pc:spChg>
        <pc:spChg chg="add mod">
          <ac:chgData name="Ankit Pal" userId="e3d4cb0805b61600" providerId="LiveId" clId="{2CD4A8FB-B2B2-46BC-AA05-D6BC0A09BAF1}" dt="2023-07-18T13:17:41.941" v="665" actId="1076"/>
          <ac:spMkLst>
            <pc:docMk/>
            <pc:sldMk cId="740189575" sldId="272"/>
            <ac:spMk id="15" creationId="{71A21ACC-1B3B-4308-9387-86202D76B5BD}"/>
          </ac:spMkLst>
        </pc:spChg>
        <pc:spChg chg="add mod">
          <ac:chgData name="Ankit Pal" userId="e3d4cb0805b61600" providerId="LiveId" clId="{2CD4A8FB-B2B2-46BC-AA05-D6BC0A09BAF1}" dt="2023-07-18T13:19:53.430" v="676" actId="1076"/>
          <ac:spMkLst>
            <pc:docMk/>
            <pc:sldMk cId="740189575" sldId="272"/>
            <ac:spMk id="16" creationId="{E272EFE5-38DA-74DB-8375-A2F1A2DBBF54}"/>
          </ac:spMkLst>
        </pc:spChg>
        <pc:spChg chg="add mod">
          <ac:chgData name="Ankit Pal" userId="e3d4cb0805b61600" providerId="LiveId" clId="{2CD4A8FB-B2B2-46BC-AA05-D6BC0A09BAF1}" dt="2023-07-18T13:33:27.856" v="687" actId="1076"/>
          <ac:spMkLst>
            <pc:docMk/>
            <pc:sldMk cId="740189575" sldId="272"/>
            <ac:spMk id="17" creationId="{8B0CDCAE-DA8E-E0CB-68D0-8C2F7FC3426C}"/>
          </ac:spMkLst>
        </pc:spChg>
        <pc:spChg chg="add mod">
          <ac:chgData name="Ankit Pal" userId="e3d4cb0805b61600" providerId="LiveId" clId="{2CD4A8FB-B2B2-46BC-AA05-D6BC0A09BAF1}" dt="2023-07-18T13:33:36.786" v="689" actId="1076"/>
          <ac:spMkLst>
            <pc:docMk/>
            <pc:sldMk cId="740189575" sldId="272"/>
            <ac:spMk id="18" creationId="{E46C74E6-2915-3FB1-9C6E-098BEA8BFA16}"/>
          </ac:spMkLst>
        </pc:spChg>
        <pc:spChg chg="add del">
          <ac:chgData name="Ankit Pal" userId="e3d4cb0805b61600" providerId="LiveId" clId="{2CD4A8FB-B2B2-46BC-AA05-D6BC0A09BAF1}" dt="2023-07-18T13:34:13.185" v="691" actId="11529"/>
          <ac:spMkLst>
            <pc:docMk/>
            <pc:sldMk cId="740189575" sldId="272"/>
            <ac:spMk id="19" creationId="{C98A3AF6-6C77-7CC1-1A0A-B75E039FE4C0}"/>
          </ac:spMkLst>
        </pc:spChg>
        <pc:cxnChg chg="add mod">
          <ac:chgData name="Ankit Pal" userId="e3d4cb0805b61600" providerId="LiveId" clId="{2CD4A8FB-B2B2-46BC-AA05-D6BC0A09BAF1}" dt="2023-07-18T13:14:39.480" v="572" actId="13822"/>
          <ac:cxnSpMkLst>
            <pc:docMk/>
            <pc:sldMk cId="740189575" sldId="272"/>
            <ac:cxnSpMk id="9" creationId="{1F0F90F4-CD58-3CEA-F230-FC4B1355C664}"/>
          </ac:cxnSpMkLst>
        </pc:cxnChg>
        <pc:cxnChg chg="add del mod">
          <ac:chgData name="Ankit Pal" userId="e3d4cb0805b61600" providerId="LiveId" clId="{2CD4A8FB-B2B2-46BC-AA05-D6BC0A09BAF1}" dt="2023-07-18T13:17:20.791" v="660" actId="21"/>
          <ac:cxnSpMkLst>
            <pc:docMk/>
            <pc:sldMk cId="740189575" sldId="272"/>
            <ac:cxnSpMk id="11" creationId="{07BD7A1E-A9A9-E160-8183-E8E59B12DEC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[just-degree-left.csv]Sheet3!PivotTable3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CITY WISE Count</a:t>
            </a:r>
            <a:r>
              <a:rPr lang="en-US" sz="2800" baseline="0"/>
              <a:t> of doctors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C06-4E24-B24F-45AF4549C3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C06-4E24-B24F-45AF4549C3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C06-4E24-B24F-45AF4549C345}"/>
              </c:ext>
            </c:extLst>
          </c:dPt>
          <c:dLbls>
            <c:dLbl>
              <c:idx val="0"/>
              <c:layout>
                <c:manualLayout>
                  <c:x val="-1.0536276751464822E-16"/>
                  <c:y val="-0.15325670498084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C06-4E24-B24F-45AF4549C34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Sheet3!$A$4:$A$7</c:f>
              <c:strCache>
                <c:ptCount val="3"/>
                <c:pt idx="0">
                  <c:v>Bangalore</c:v>
                </c:pt>
                <c:pt idx="1">
                  <c:v>Delhi</c:v>
                </c:pt>
                <c:pt idx="2">
                  <c:v>Mumbai</c:v>
                </c:pt>
              </c:strCache>
            </c:strRef>
          </c:cat>
          <c:val>
            <c:numRef>
              <c:f>Sheet3!$B$4:$B$7</c:f>
              <c:numCache>
                <c:formatCode>General</c:formatCode>
                <c:ptCount val="3"/>
                <c:pt idx="0">
                  <c:v>2342</c:v>
                </c:pt>
                <c:pt idx="1">
                  <c:v>1387</c:v>
                </c:pt>
                <c:pt idx="2">
                  <c:v>1006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C06-4E24-B24F-45AF4549C3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[just-degree-left.csv]Sheet1!PivotTable1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Number of Doctors by Speciality</a:t>
            </a:r>
            <a:endParaRPr lang="en-US" sz="2400"/>
          </a:p>
        </c:rich>
      </c:tx>
      <c:layout>
        <c:manualLayout>
          <c:xMode val="edge"/>
          <c:yMode val="edge"/>
          <c:x val="0.40233690631132452"/>
          <c:y val="1.5463917525773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910419855822077E-2"/>
          <c:y val="6.3702681494710089E-2"/>
          <c:w val="0.93697872060638343"/>
          <c:h val="0.7244356955380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Sheet1!$B$4:$B$23</c:f>
              <c:numCache>
                <c:formatCode>General</c:formatCode>
                <c:ptCount val="19"/>
                <c:pt idx="0">
                  <c:v>70</c:v>
                </c:pt>
                <c:pt idx="1">
                  <c:v>146</c:v>
                </c:pt>
                <c:pt idx="2">
                  <c:v>3</c:v>
                </c:pt>
                <c:pt idx="3">
                  <c:v>1328</c:v>
                </c:pt>
                <c:pt idx="4">
                  <c:v>293</c:v>
                </c:pt>
                <c:pt idx="5">
                  <c:v>100</c:v>
                </c:pt>
                <c:pt idx="6">
                  <c:v>112</c:v>
                </c:pt>
                <c:pt idx="7">
                  <c:v>754</c:v>
                </c:pt>
                <c:pt idx="8">
                  <c:v>316</c:v>
                </c:pt>
                <c:pt idx="9">
                  <c:v>88</c:v>
                </c:pt>
                <c:pt idx="10">
                  <c:v>88</c:v>
                </c:pt>
                <c:pt idx="11">
                  <c:v>218</c:v>
                </c:pt>
                <c:pt idx="12">
                  <c:v>392</c:v>
                </c:pt>
                <c:pt idx="13">
                  <c:v>393</c:v>
                </c:pt>
                <c:pt idx="14">
                  <c:v>63</c:v>
                </c:pt>
                <c:pt idx="15">
                  <c:v>117</c:v>
                </c:pt>
                <c:pt idx="16">
                  <c:v>85</c:v>
                </c:pt>
                <c:pt idx="17">
                  <c:v>36</c:v>
                </c:pt>
                <c:pt idx="18">
                  <c:v>133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E5-4C8A-8125-00E64DE85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90594624"/>
        <c:axId val="-90601696"/>
      </c:barChart>
      <c:catAx>
        <c:axId val="-9059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601696"/>
        <c:crosses val="autoZero"/>
        <c:auto val="1"/>
        <c:lblAlgn val="ctr"/>
        <c:lblOffset val="100"/>
        <c:noMultiLvlLbl val="0"/>
      </c:catAx>
      <c:valAx>
        <c:axId val="-90601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59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[just-degree-left.csv]Sheet2!PivotTable2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/>
              <a:t>Max,</a:t>
            </a:r>
            <a:r>
              <a:rPr lang="en-IN" sz="3200" baseline="0"/>
              <a:t> Min and Avg Price Comparision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Max of consultation_fee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Sheet2!$B$4:$B$23</c:f>
              <c:numCache>
                <c:formatCode>General</c:formatCode>
                <c:ptCount val="19"/>
                <c:pt idx="0">
                  <c:v>1500</c:v>
                </c:pt>
                <c:pt idx="1">
                  <c:v>1550</c:v>
                </c:pt>
                <c:pt idx="2">
                  <c:v>800</c:v>
                </c:pt>
                <c:pt idx="3">
                  <c:v>1500</c:v>
                </c:pt>
                <c:pt idx="4">
                  <c:v>1700</c:v>
                </c:pt>
                <c:pt idx="5">
                  <c:v>1500</c:v>
                </c:pt>
                <c:pt idx="6">
                  <c:v>1700</c:v>
                </c:pt>
                <c:pt idx="7">
                  <c:v>1750</c:v>
                </c:pt>
                <c:pt idx="8">
                  <c:v>1600</c:v>
                </c:pt>
                <c:pt idx="9">
                  <c:v>1700</c:v>
                </c:pt>
                <c:pt idx="10">
                  <c:v>1700</c:v>
                </c:pt>
                <c:pt idx="11">
                  <c:v>1500</c:v>
                </c:pt>
                <c:pt idx="12">
                  <c:v>1750</c:v>
                </c:pt>
                <c:pt idx="13">
                  <c:v>1750</c:v>
                </c:pt>
                <c:pt idx="14">
                  <c:v>1500</c:v>
                </c:pt>
                <c:pt idx="15">
                  <c:v>1700</c:v>
                </c:pt>
                <c:pt idx="16">
                  <c:v>1700</c:v>
                </c:pt>
                <c:pt idx="17">
                  <c:v>1500</c:v>
                </c:pt>
                <c:pt idx="18">
                  <c:v>1700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BC-4423-B11F-18E805880A99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Min of consultation_fee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Sheet2!$C$4:$C$23</c:f>
              <c:numCache>
                <c:formatCode>General</c:formatCode>
                <c:ptCount val="19"/>
                <c:pt idx="0">
                  <c:v>400</c:v>
                </c:pt>
                <c:pt idx="1">
                  <c:v>550</c:v>
                </c:pt>
                <c:pt idx="2">
                  <c:v>500</c:v>
                </c:pt>
                <c:pt idx="3">
                  <c:v>0</c:v>
                </c:pt>
                <c:pt idx="4">
                  <c:v>300</c:v>
                </c:pt>
                <c:pt idx="5">
                  <c:v>0</c:v>
                </c:pt>
                <c:pt idx="6">
                  <c:v>350</c:v>
                </c:pt>
                <c:pt idx="7">
                  <c:v>0</c:v>
                </c:pt>
                <c:pt idx="8">
                  <c:v>0</c:v>
                </c:pt>
                <c:pt idx="9">
                  <c:v>500</c:v>
                </c:pt>
                <c:pt idx="10">
                  <c:v>500</c:v>
                </c:pt>
                <c:pt idx="11">
                  <c:v>200</c:v>
                </c:pt>
                <c:pt idx="12">
                  <c:v>200</c:v>
                </c:pt>
                <c:pt idx="13">
                  <c:v>300</c:v>
                </c:pt>
                <c:pt idx="14">
                  <c:v>0</c:v>
                </c:pt>
                <c:pt idx="15">
                  <c:v>700</c:v>
                </c:pt>
                <c:pt idx="16">
                  <c:v>500</c:v>
                </c:pt>
                <c:pt idx="17">
                  <c:v>400</c:v>
                </c:pt>
                <c:pt idx="18">
                  <c:v>450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392691600"/>
        <c:axId val="-392687248"/>
      </c:barChart>
      <c:lineChart>
        <c:grouping val="standard"/>
        <c:varyColors val="0"/>
        <c:ser>
          <c:idx val="2"/>
          <c:order val="2"/>
          <c:tx>
            <c:strRef>
              <c:f>Sheet2!$D$3</c:f>
              <c:strCache>
                <c:ptCount val="1"/>
                <c:pt idx="0">
                  <c:v>Average of consultation_fee2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Sheet2!$D$4:$D$23</c:f>
              <c:numCache>
                <c:formatCode>General</c:formatCode>
                <c:ptCount val="19"/>
                <c:pt idx="0">
                  <c:v>910.7</c:v>
                </c:pt>
                <c:pt idx="1">
                  <c:v>996.57534246575347</c:v>
                </c:pt>
                <c:pt idx="2">
                  <c:v>666.66666666666663</c:v>
                </c:pt>
                <c:pt idx="3">
                  <c:v>461.27484939759034</c:v>
                </c:pt>
                <c:pt idx="4">
                  <c:v>841.56996587030721</c:v>
                </c:pt>
                <c:pt idx="5">
                  <c:v>789</c:v>
                </c:pt>
                <c:pt idx="6">
                  <c:v>986.25</c:v>
                </c:pt>
                <c:pt idx="7">
                  <c:v>832.67639257294434</c:v>
                </c:pt>
                <c:pt idx="8">
                  <c:v>817.68354430379748</c:v>
                </c:pt>
                <c:pt idx="9">
                  <c:v>1021.3636363636364</c:v>
                </c:pt>
                <c:pt idx="10">
                  <c:v>1021.3636363636364</c:v>
                </c:pt>
                <c:pt idx="11">
                  <c:v>746.87614678899081</c:v>
                </c:pt>
                <c:pt idx="12">
                  <c:v>849.01530612244903</c:v>
                </c:pt>
                <c:pt idx="13">
                  <c:v>901.37404580152668</c:v>
                </c:pt>
                <c:pt idx="14">
                  <c:v>561.11111111111109</c:v>
                </c:pt>
                <c:pt idx="15">
                  <c:v>1255.1282051282051</c:v>
                </c:pt>
                <c:pt idx="16">
                  <c:v>965.17647058823525</c:v>
                </c:pt>
                <c:pt idx="17">
                  <c:v>1000</c:v>
                </c:pt>
                <c:pt idx="18">
                  <c:v>925.93984962406012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392691600"/>
        <c:axId val="-392687248"/>
      </c:lineChart>
      <c:catAx>
        <c:axId val="-39269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92687248"/>
        <c:crosses val="autoZero"/>
        <c:auto val="1"/>
        <c:lblAlgn val="ctr"/>
        <c:lblOffset val="100"/>
        <c:noMultiLvlLbl val="0"/>
      </c:catAx>
      <c:valAx>
        <c:axId val="-39268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9269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[just-degree-left.csv]Sheet4!PivotTable4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 Years of Experience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Sheet4!$B$4:$B$23</c:f>
              <c:numCache>
                <c:formatCode>General</c:formatCode>
                <c:ptCount val="19"/>
                <c:pt idx="0">
                  <c:v>24.414285714285715</c:v>
                </c:pt>
                <c:pt idx="1">
                  <c:v>21.616438356164384</c:v>
                </c:pt>
                <c:pt idx="2">
                  <c:v>8.3333333333333339</c:v>
                </c:pt>
                <c:pt idx="3">
                  <c:v>15.696536144578314</c:v>
                </c:pt>
                <c:pt idx="4">
                  <c:v>14.327645051194539</c:v>
                </c:pt>
                <c:pt idx="5">
                  <c:v>14.35</c:v>
                </c:pt>
                <c:pt idx="6">
                  <c:v>18.482142857142858</c:v>
                </c:pt>
                <c:pt idx="7">
                  <c:v>20.862068965517242</c:v>
                </c:pt>
                <c:pt idx="8">
                  <c:v>19.873417721518987</c:v>
                </c:pt>
                <c:pt idx="9">
                  <c:v>19.21590909090909</c:v>
                </c:pt>
                <c:pt idx="10">
                  <c:v>19.21590909090909</c:v>
                </c:pt>
                <c:pt idx="11">
                  <c:v>18.793577981651374</c:v>
                </c:pt>
                <c:pt idx="12">
                  <c:v>19.895408163265305</c:v>
                </c:pt>
                <c:pt idx="13">
                  <c:v>20.068702290076335</c:v>
                </c:pt>
                <c:pt idx="14">
                  <c:v>13.587301587301587</c:v>
                </c:pt>
                <c:pt idx="15">
                  <c:v>14.854700854700855</c:v>
                </c:pt>
                <c:pt idx="16">
                  <c:v>18.505882352941178</c:v>
                </c:pt>
                <c:pt idx="17">
                  <c:v>18.666666666666668</c:v>
                </c:pt>
                <c:pt idx="18">
                  <c:v>20.037593984962406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CB3-43C8-AC90-624C4765D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213848304"/>
        <c:axId val="-2029475248"/>
      </c:barChart>
      <c:catAx>
        <c:axId val="-21384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9475248"/>
        <c:crosses val="autoZero"/>
        <c:auto val="1"/>
        <c:lblAlgn val="ctr"/>
        <c:lblOffset val="100"/>
        <c:noMultiLvlLbl val="0"/>
      </c:catAx>
      <c:valAx>
        <c:axId val="-202947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48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65558" y="578007"/>
            <a:ext cx="3748553" cy="21554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4862" y="1958539"/>
            <a:ext cx="6406976" cy="306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0"/>
              </a:lnSpc>
            </a:pPr>
            <a:r>
              <a:rPr lang="en-US" sz="9600" b="1" spc="-109" dirty="0">
                <a:solidFill>
                  <a:schemeClr val="accent3">
                    <a:lumMod val="75000"/>
                  </a:schemeClr>
                </a:solidFill>
                <a:latin typeface="Nunito 1 Bold"/>
              </a:rPr>
              <a:t>Doctor Fee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862" y="5717415"/>
            <a:ext cx="64069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Making it easy for everyone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4669" y="7650163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Ayush </a:t>
            </a:r>
            <a:endParaRPr lang="en-IN" sz="4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309" y="266700"/>
            <a:ext cx="17895381" cy="9451790"/>
          </a:xfrm>
          <a:custGeom>
            <a:avLst/>
            <a:gdLst/>
            <a:ahLst/>
            <a:cxnLst/>
            <a:rect l="l" t="t" r="r" b="b"/>
            <a:pathLst>
              <a:path w="17819181" h="10023290">
                <a:moveTo>
                  <a:pt x="0" y="0"/>
                </a:moveTo>
                <a:lnTo>
                  <a:pt x="17819182" y="0"/>
                </a:lnTo>
                <a:lnTo>
                  <a:pt x="17819182" y="10023289"/>
                </a:lnTo>
                <a:lnTo>
                  <a:pt x="0" y="1002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6101" b="-16101"/>
            </a:stretch>
          </a:blipFill>
        </p:spPr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FA1F9477-7635-CBEC-A886-A53DB6DA7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521037"/>
              </p:ext>
            </p:extLst>
          </p:nvPr>
        </p:nvGraphicFramePr>
        <p:xfrm>
          <a:off x="1066800" y="158178"/>
          <a:ext cx="16078200" cy="8261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CAA6B7-6076-03ED-CACB-CB5503EB58F6}"/>
              </a:ext>
            </a:extLst>
          </p:cNvPr>
          <p:cNvSpPr txBox="1"/>
          <p:nvPr/>
        </p:nvSpPr>
        <p:spPr>
          <a:xfrm>
            <a:off x="533400" y="337382"/>
            <a:ext cx="8153400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66"/>
              </a:lnSpc>
            </a:pPr>
            <a:r>
              <a:rPr lang="en-US" sz="4800" spc="-46" dirty="0">
                <a:solidFill>
                  <a:srgbClr val="3884FD"/>
                </a:solidFill>
                <a:latin typeface="Nunito 1 Bold"/>
              </a:rPr>
              <a:t>Average Years of Experience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6772198B-0ADC-5E8B-F172-8FADBF628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399005"/>
              </p:ext>
            </p:extLst>
          </p:nvPr>
        </p:nvGraphicFramePr>
        <p:xfrm>
          <a:off x="3505200" y="1257300"/>
          <a:ext cx="14401800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39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3894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4025742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10729437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209347" y="6172806"/>
            <a:ext cx="335184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Linear Regression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047747" y="51247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7" name="Group 7"/>
          <p:cNvGrpSpPr/>
          <p:nvPr/>
        </p:nvGrpSpPr>
        <p:grpSpPr>
          <a:xfrm>
            <a:off x="2349818" y="3650602"/>
            <a:ext cx="4551045" cy="1550048"/>
            <a:chOff x="0" y="0"/>
            <a:chExt cx="6068060" cy="2066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06806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Decision Tree Regressor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251600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84387" y="5162550"/>
            <a:ext cx="4873705" cy="1533525"/>
            <a:chOff x="0" y="0"/>
            <a:chExt cx="6498273" cy="2044700"/>
          </a:xfrm>
        </p:grpSpPr>
        <p:sp>
          <p:nvSpPr>
            <p:cNvPr id="11" name="AutoShape 11"/>
            <p:cNvSpPr/>
            <p:nvPr/>
          </p:nvSpPr>
          <p:spPr>
            <a:xfrm flipH="1">
              <a:off x="2828761" y="444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397000"/>
              <a:ext cx="649827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Random Forest Regressor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5776255" y="51628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9369539" y="3650602"/>
            <a:ext cx="5201603" cy="1550048"/>
            <a:chOff x="0" y="0"/>
            <a:chExt cx="6935470" cy="2066731"/>
          </a:xfrm>
        </p:grpSpPr>
        <p:sp>
          <p:nvSpPr>
            <p:cNvPr id="15" name="AutoShape 15"/>
            <p:cNvSpPr/>
            <p:nvPr/>
          </p:nvSpPr>
          <p:spPr>
            <a:xfrm flipH="1">
              <a:off x="3922156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93547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GradientBoostingRegressor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081284" y="51816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7377589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2658994" y="6210906"/>
            <a:ext cx="5629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Support Vector Regression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430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5.29e+26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2.30e+13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-4.7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2687" y="21551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71364.452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267.1412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4370" y="6696075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39502.89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198.75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= 0.64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54519" y="21932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- 45822.6929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- 214.0623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- 0.5928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34577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89208.35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298.67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0.207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347" y="212077"/>
            <a:ext cx="4026456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4800" dirty="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874" y="53872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H="1">
            <a:off x="2690750" y="53875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1028700" y="6359418"/>
            <a:ext cx="3286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Sans Bold"/>
              </a:rPr>
              <a:t>Ridge Regression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6432467" y="4377339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TextBox 6"/>
          <p:cNvSpPr txBox="1"/>
          <p:nvPr/>
        </p:nvSpPr>
        <p:spPr>
          <a:xfrm>
            <a:off x="4836185" y="3834082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Lasso Regression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911809" y="5387262"/>
            <a:ext cx="41916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8103324" y="53682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1455172" y="53491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0317689" y="53113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8721406" y="6359418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XGBoost model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3892253" y="4301140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11455172" y="3757882"/>
            <a:ext cx="46281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AdaBoost Regressor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807019" y="53301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771621" y="7388390"/>
            <a:ext cx="3701682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- 43908.5765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209.54 </a:t>
            </a: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- 0.6098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9000" y="230055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- 42620.89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206.44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- 0.621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20682" y="6845193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53626.03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- 231.5697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- 0.5235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2365" y="228150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MSE - 64304.594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RMSE - 253.5835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r2_score - 0.42865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1747" y="364477"/>
            <a:ext cx="40264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DB1ADFF-4D7D-2631-3922-C3F1EBFEB6B9}"/>
              </a:ext>
            </a:extLst>
          </p:cNvPr>
          <p:cNvSpPr/>
          <p:nvPr/>
        </p:nvSpPr>
        <p:spPr>
          <a:xfrm>
            <a:off x="952501" y="800100"/>
            <a:ext cx="3898900" cy="2178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Training Data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7B11D38-A4FC-E1FD-16D6-5F22A8679EFA}"/>
              </a:ext>
            </a:extLst>
          </p:cNvPr>
          <p:cNvSpPr/>
          <p:nvPr/>
        </p:nvSpPr>
        <p:spPr>
          <a:xfrm>
            <a:off x="7029449" y="768351"/>
            <a:ext cx="3810000" cy="2178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Model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7736AE-D334-C1C5-3B0D-7353977D585A}"/>
              </a:ext>
            </a:extLst>
          </p:cNvPr>
          <p:cNvSpPr/>
          <p:nvPr/>
        </p:nvSpPr>
        <p:spPr>
          <a:xfrm>
            <a:off x="13080999" y="768350"/>
            <a:ext cx="3797299" cy="2241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Hyperparameter tuning using GridSearchCV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26D44E0-DF0B-DE19-89F4-4FF60BCE0193}"/>
              </a:ext>
            </a:extLst>
          </p:cNvPr>
          <p:cNvSpPr/>
          <p:nvPr/>
        </p:nvSpPr>
        <p:spPr>
          <a:xfrm>
            <a:off x="965201" y="411480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RandomForest With optimized Hyperparameters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3A98E59-FFA7-0CF7-D844-24FB724D188B}"/>
              </a:ext>
            </a:extLst>
          </p:cNvPr>
          <p:cNvSpPr/>
          <p:nvPr/>
        </p:nvSpPr>
        <p:spPr>
          <a:xfrm>
            <a:off x="7054849" y="414655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Lasso With optimized Hyperparameters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62D659D-059B-6123-017D-3FC42267CAFA}"/>
              </a:ext>
            </a:extLst>
          </p:cNvPr>
          <p:cNvSpPr/>
          <p:nvPr/>
        </p:nvSpPr>
        <p:spPr>
          <a:xfrm>
            <a:off x="12915897" y="4089400"/>
            <a:ext cx="3962402" cy="2019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Ridge With optimized Hyperparameters</a:t>
            </a:r>
          </a:p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0F90F4-CD58-3CEA-F230-FC4B1355C664}"/>
              </a:ext>
            </a:extLst>
          </p:cNvPr>
          <p:cNvCxnSpPr/>
          <p:nvPr/>
        </p:nvCxnSpPr>
        <p:spPr>
          <a:xfrm>
            <a:off x="952501" y="7124700"/>
            <a:ext cx="162686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9C8BA169-90D6-D9DA-5072-345BFDF4D228}"/>
              </a:ext>
            </a:extLst>
          </p:cNvPr>
          <p:cNvSpPr/>
          <p:nvPr/>
        </p:nvSpPr>
        <p:spPr>
          <a:xfrm>
            <a:off x="2730499" y="6051551"/>
            <a:ext cx="406402" cy="1073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3684B2CE-8086-765F-7343-F40AFFEAC8AE}"/>
              </a:ext>
            </a:extLst>
          </p:cNvPr>
          <p:cNvSpPr/>
          <p:nvPr/>
        </p:nvSpPr>
        <p:spPr>
          <a:xfrm>
            <a:off x="8591547" y="6102348"/>
            <a:ext cx="406402" cy="1009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/>
              </a:solidFill>
              <a:highlight>
                <a:srgbClr val="FF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2A2F8F85-9A4F-5425-EC9D-1504474AFDE6}"/>
              </a:ext>
            </a:extLst>
          </p:cNvPr>
          <p:cNvSpPr/>
          <p:nvPr/>
        </p:nvSpPr>
        <p:spPr>
          <a:xfrm>
            <a:off x="14858998" y="6140449"/>
            <a:ext cx="406402" cy="1009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71A21ACC-1B3B-4308-9387-86202D76B5BD}"/>
              </a:ext>
            </a:extLst>
          </p:cNvPr>
          <p:cNvSpPr/>
          <p:nvPr/>
        </p:nvSpPr>
        <p:spPr>
          <a:xfrm>
            <a:off x="8591547" y="7188200"/>
            <a:ext cx="406402" cy="9524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272EFE5-38DA-74DB-8375-A2F1A2DBBF54}"/>
              </a:ext>
            </a:extLst>
          </p:cNvPr>
          <p:cNvSpPr/>
          <p:nvPr/>
        </p:nvSpPr>
        <p:spPr>
          <a:xfrm>
            <a:off x="2959101" y="8197848"/>
            <a:ext cx="12039600" cy="10667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Final Ensembled Model (using Weighted voting)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8B0CDCAE-DA8E-E0CB-68D0-8C2F7FC3426C}"/>
              </a:ext>
            </a:extLst>
          </p:cNvPr>
          <p:cNvSpPr/>
          <p:nvPr/>
        </p:nvSpPr>
        <p:spPr>
          <a:xfrm>
            <a:off x="4851401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E46C74E6-2915-3FB1-9C6E-098BEA8BFA16}"/>
              </a:ext>
            </a:extLst>
          </p:cNvPr>
          <p:cNvSpPr/>
          <p:nvPr/>
        </p:nvSpPr>
        <p:spPr>
          <a:xfrm>
            <a:off x="10871200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18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643" y="1369872"/>
            <a:ext cx="2350766" cy="7883666"/>
          </a:xfrm>
          <a:custGeom>
            <a:avLst/>
            <a:gdLst/>
            <a:ahLst/>
            <a:cxnLst/>
            <a:rect l="l" t="t" r="r" b="b"/>
            <a:pathLst>
              <a:path w="2350766" h="7883666">
                <a:moveTo>
                  <a:pt x="0" y="0"/>
                </a:moveTo>
                <a:lnTo>
                  <a:pt x="2350766" y="0"/>
                </a:lnTo>
                <a:lnTo>
                  <a:pt x="2350766" y="7883666"/>
                </a:lnTo>
                <a:lnTo>
                  <a:pt x="0" y="7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9390" y="133350"/>
            <a:ext cx="339899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3884FD"/>
                </a:solidFill>
                <a:latin typeface="Nunito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79428"/>
            <a:ext cx="9144000" cy="142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dirty="0">
                <a:solidFill>
                  <a:srgbClr val="243762"/>
                </a:solidFill>
                <a:latin typeface="Nunito Sans Bold"/>
              </a:rPr>
              <a:t>The consultation fees can be predicted by a user using this Interface. The features are to be entered and the </a:t>
            </a:r>
            <a:r>
              <a:rPr lang="en-US" sz="3100">
                <a:solidFill>
                  <a:srgbClr val="243762"/>
                </a:solidFill>
                <a:latin typeface="Nunito Sans Bold"/>
              </a:rPr>
              <a:t>consultation fees </a:t>
            </a:r>
            <a:r>
              <a:rPr lang="en-US" sz="3100" dirty="0">
                <a:solidFill>
                  <a:srgbClr val="243762"/>
                </a:solidFill>
                <a:latin typeface="Nunito Sans Bold"/>
              </a:rPr>
              <a:t>is calculated.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7560" y="2960790"/>
            <a:ext cx="262366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884FD"/>
                </a:solidFill>
                <a:latin typeface="Nunito Sans Bold"/>
              </a:rPr>
              <a:t>FEATURES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118" y="3713265"/>
            <a:ext cx="7791731" cy="3630127"/>
            <a:chOff x="0" y="0"/>
            <a:chExt cx="10388975" cy="4840169"/>
          </a:xfrm>
        </p:grpSpPr>
        <p:sp>
          <p:nvSpPr>
            <p:cNvPr id="7" name="TextBox 7"/>
            <p:cNvSpPr txBox="1"/>
            <p:nvPr/>
          </p:nvSpPr>
          <p:spPr>
            <a:xfrm>
              <a:off x="194945" y="9525"/>
              <a:ext cx="4780746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speciality_of_doctor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4945" y="929986"/>
              <a:ext cx="293569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 degree_type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27" y="1791027"/>
              <a:ext cx="4780745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year_of_experiance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738" y="2647715"/>
              <a:ext cx="121077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city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245" y="3445480"/>
              <a:ext cx="2548540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dp_score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48823"/>
              <a:ext cx="1532252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npv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70864" y="0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70864" y="85604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70864" y="1712092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70864" y="256813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70864" y="339968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970864" y="425881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5118" y="7894253"/>
            <a:ext cx="629769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3884FD"/>
                </a:solidFill>
                <a:latin typeface="Nunito Sans Bold"/>
              </a:rPr>
              <a:t>PREDICTED CONSULTATION FEE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7957" y="9010650"/>
            <a:ext cx="44434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243762"/>
                </a:solidFill>
                <a:latin typeface="Nunito Sans Bold"/>
              </a:rPr>
              <a:t>The predicted price is </a:t>
            </a:r>
            <a:r>
              <a:rPr lang="en-US" sz="3300">
                <a:solidFill>
                  <a:srgbClr val="3884FD"/>
                </a:solidFill>
                <a:latin typeface="Nunito Sans Bold"/>
              </a:rPr>
              <a:t>-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814B13D-627C-6E96-D121-5CF0DD4E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22" y="1028700"/>
            <a:ext cx="5620534" cy="82248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0822" y="2747064"/>
            <a:ext cx="10429291" cy="5276268"/>
            <a:chOff x="321423" y="1690861"/>
            <a:chExt cx="13905721" cy="7035023"/>
          </a:xfrm>
        </p:grpSpPr>
        <p:sp>
          <p:nvSpPr>
            <p:cNvPr id="3" name="TextBox 3"/>
            <p:cNvSpPr txBox="1"/>
            <p:nvPr/>
          </p:nvSpPr>
          <p:spPr>
            <a:xfrm rot="21007540">
              <a:off x="321423" y="1690861"/>
              <a:ext cx="13634597" cy="384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endParaRPr lang="en-US" sz="22455" dirty="0">
                <a:solidFill>
                  <a:srgbClr val="3884FD"/>
                </a:solidFill>
                <a:latin typeface="Bukhari Script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 rot="21084639">
              <a:off x="1792626" y="5271947"/>
              <a:ext cx="12434518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endParaRPr lang="en-US" sz="20210" dirty="0">
                <a:solidFill>
                  <a:srgbClr val="3884FD"/>
                </a:solidFill>
                <a:latin typeface="Bukhari Script Bol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19826" y="3819964"/>
            <a:ext cx="108836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Thankyou</a:t>
            </a:r>
            <a:endParaRPr lang="en-IN" sz="115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4712" y="528100"/>
            <a:ext cx="7180634" cy="3459547"/>
            <a:chOff x="0" y="0"/>
            <a:chExt cx="9574179" cy="4612729"/>
          </a:xfrm>
        </p:grpSpPr>
        <p:sp>
          <p:nvSpPr>
            <p:cNvPr id="3" name="Freeform 3"/>
            <p:cNvSpPr/>
            <p:nvPr/>
          </p:nvSpPr>
          <p:spPr>
            <a:xfrm flipH="1">
              <a:off x="958981" y="0"/>
              <a:ext cx="3950173" cy="4612729"/>
            </a:xfrm>
            <a:custGeom>
              <a:avLst/>
              <a:gdLst/>
              <a:ahLst/>
              <a:cxnLst/>
              <a:rect l="l" t="t" r="r" b="b"/>
              <a:pathLst>
                <a:path w="3950173" h="4612729">
                  <a:moveTo>
                    <a:pt x="3950173" y="0"/>
                  </a:moveTo>
                  <a:lnTo>
                    <a:pt x="0" y="0"/>
                  </a:lnTo>
                  <a:lnTo>
                    <a:pt x="0" y="4612729"/>
                  </a:lnTo>
                  <a:lnTo>
                    <a:pt x="3950173" y="4612729"/>
                  </a:lnTo>
                  <a:lnTo>
                    <a:pt x="395017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582689"/>
              <a:ext cx="9574179" cy="0"/>
            </a:xfrm>
            <a:prstGeom prst="line">
              <a:avLst/>
            </a:prstGeom>
            <a:ln w="24032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324743" y="2461099"/>
              <a:ext cx="4382950" cy="2151630"/>
            </a:xfrm>
            <a:custGeom>
              <a:avLst/>
              <a:gdLst/>
              <a:ahLst/>
              <a:cxnLst/>
              <a:rect l="l" t="t" r="r" b="b"/>
              <a:pathLst>
                <a:path w="4382950" h="2151630">
                  <a:moveTo>
                    <a:pt x="0" y="0"/>
                  </a:moveTo>
                  <a:lnTo>
                    <a:pt x="4382950" y="0"/>
                  </a:lnTo>
                  <a:lnTo>
                    <a:pt x="4382950" y="2151630"/>
                  </a:lnTo>
                  <a:lnTo>
                    <a:pt x="0" y="2151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257445" y="2928127"/>
              <a:ext cx="900496" cy="1684602"/>
            </a:xfrm>
            <a:custGeom>
              <a:avLst/>
              <a:gdLst/>
              <a:ahLst/>
              <a:cxnLst/>
              <a:rect l="l" t="t" r="r" b="b"/>
              <a:pathLst>
                <a:path w="900496" h="1684602">
                  <a:moveTo>
                    <a:pt x="0" y="0"/>
                  </a:moveTo>
                  <a:lnTo>
                    <a:pt x="900496" y="0"/>
                  </a:lnTo>
                  <a:lnTo>
                    <a:pt x="900496" y="1684602"/>
                  </a:lnTo>
                  <a:lnTo>
                    <a:pt x="0" y="1684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52593" y="4869368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43724" y="647166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52593" y="826231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1501183" y="4781550"/>
          <a:ext cx="4735789" cy="4476750"/>
        </p:xfrm>
        <a:graphic>
          <a:graphicData uri="http://schemas.openxmlformats.org/drawingml/2006/table">
            <a:tbl>
              <a:tblPr/>
              <a:tblGrid>
                <a:gridCol w="4735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Lack of access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Costly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Inconvenience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75356" y="300652"/>
            <a:ext cx="9325381" cy="129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9"/>
              </a:lnSpc>
            </a:pPr>
            <a:r>
              <a:rPr lang="en-US" sz="9099" spc="-90">
                <a:solidFill>
                  <a:srgbClr val="3884FD"/>
                </a:solidFill>
                <a:latin typeface="Nunito 1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5356" y="2440687"/>
            <a:ext cx="8384272" cy="683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243762"/>
                </a:solidFill>
                <a:latin typeface="Nunito 1"/>
              </a:rPr>
              <a:t>The determination of consultation fees can vary significantly based on factors such as the doctor's experience, specialization, location, and facility type. As a result, patients often face uncertainty and difficulty in assessing the approximate cost of a doctor's visit.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136" y="85725"/>
            <a:ext cx="516604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unito 1 Bold"/>
              </a:rPr>
              <a:t>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9747"/>
            <a:ext cx="16863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developing an ML model to predict consultation fees, we can address this issue by providing patients with a reliable tool to estimate the expected fees before their appointment.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0747" y="7948704"/>
          <a:ext cx="16230599" cy="1984736"/>
        </p:xfrm>
        <a:graphic>
          <a:graphicData uri="http://schemas.openxmlformats.org/drawingml/2006/table">
            <a:tbl>
              <a:tblPr/>
              <a:tblGrid>
                <a:gridCol w="46409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284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6409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47038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Accessibility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Cost-effective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758327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0480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05398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120252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With this information, patients can make better-informed decisions, plan their healthcare expenses more effectively, and have a clearer understanding of the financial implications associated with different healthcare providers.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2763" y="1686897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763" y="3177402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086350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analyzing the contributing factors and their impact on consultation fees, organizations can optimize their pricing strategies, improve resource allocation, and enhance overall cost management.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2763" y="5143500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329696" y="501966"/>
            <a:ext cx="0" cy="8467172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137807" y="6529427"/>
            <a:ext cx="5979913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dp_score- Doctor Patient score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1487" y="241037"/>
            <a:ext cx="3835606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Name of the doctor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7807" y="1329147"/>
            <a:ext cx="3684100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Speciality of doctor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6493" y="2396068"/>
            <a:ext cx="340523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 Degree type</a:t>
            </a:r>
          </a:p>
        </p:txBody>
      </p:sp>
      <p:sp>
        <p:nvSpPr>
          <p:cNvPr id="7" name="AutoShape 7"/>
          <p:cNvSpPr/>
          <p:nvPr/>
        </p:nvSpPr>
        <p:spPr>
          <a:xfrm>
            <a:off x="11339221" y="511491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11339221" y="1603059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12279" y="549591"/>
            <a:ext cx="4228205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3884FD"/>
                </a:solidFill>
                <a:latin typeface="Nunito 1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624" y="2008261"/>
            <a:ext cx="863172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43762"/>
                </a:solidFill>
                <a:latin typeface="Nunito 1 Bold"/>
              </a:rPr>
              <a:t>In order to serve the mentioned purpose the objective of this project involves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624" y="4968915"/>
            <a:ext cx="8631721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Scrape the all types of doctor’s data from online medical consultancy booking site </a:t>
            </a:r>
            <a:r>
              <a:rPr lang="en-US" sz="3499" u="none" strike="noStrike" dirty="0">
                <a:solidFill>
                  <a:srgbClr val="3884FD"/>
                </a:solidFill>
                <a:latin typeface="Nunito 1 Bold"/>
              </a:rPr>
              <a:t>Practo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using python library called </a:t>
            </a:r>
            <a:r>
              <a:rPr lang="en-US" sz="3499" u="none" strike="noStrike" dirty="0" err="1">
                <a:solidFill>
                  <a:srgbClr val="243762"/>
                </a:solidFill>
                <a:latin typeface="Nunito 1"/>
              </a:rPr>
              <a:t>Beautifulsoup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(or similar) and collect information in the given format -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339221" y="2649611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>
            <a:off x="11348746" y="3678532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12201487" y="3427129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Total year of experience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348746" y="4745077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2201487" y="4512723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Location of clinic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48746" y="5832548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2201487" y="5539406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City of clininc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48746" y="6868755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1320171" y="7854504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TextBox 21"/>
          <p:cNvSpPr txBox="1"/>
          <p:nvPr/>
        </p:nvSpPr>
        <p:spPr>
          <a:xfrm>
            <a:off x="12201487" y="7594210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npv -  No. of people vote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348746" y="8978663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2096493" y="8658992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Consultation fee at clinic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480" y="6866494"/>
            <a:ext cx="172593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38225" y="6871256"/>
            <a:ext cx="0" cy="497249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5107028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916305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12654527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1671186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1279" y="6532114"/>
            <a:ext cx="1522195" cy="6849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14431191" cy="2274392"/>
            <a:chOff x="0" y="0"/>
            <a:chExt cx="19241588" cy="30325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9241588" cy="163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1 Bold"/>
                </a:rPr>
                <a:t>Project Execution Roadmap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4452"/>
              <a:ext cx="19241588" cy="69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 1"/>
                </a:rPr>
                <a:t>A look at how we have achieved this objective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114" y="7282780"/>
            <a:ext cx="4269497" cy="155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933">
                <a:solidFill>
                  <a:srgbClr val="3884FD"/>
                </a:solidFill>
                <a:latin typeface="Nunito Sans Bold"/>
              </a:rPr>
              <a:t>Data Collection</a:t>
            </a:r>
          </a:p>
          <a:p>
            <a:pPr>
              <a:lnSpc>
                <a:spcPts val="7047"/>
              </a:lnSpc>
              <a:spcBef>
                <a:spcPct val="0"/>
              </a:spcBef>
            </a:pPr>
            <a:endParaRPr lang="en-US" sz="3933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114" y="8193617"/>
            <a:ext cx="4269497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721">
                <a:solidFill>
                  <a:srgbClr val="243762"/>
                </a:solidFill>
                <a:latin typeface="Nunito Sans Bold"/>
              </a:rPr>
              <a:t>Web Scraping using BeautifulSoup and Selenium</a:t>
            </a:r>
          </a:p>
          <a:p>
            <a:pPr>
              <a:lnSpc>
                <a:spcPts val="3266"/>
              </a:lnSpc>
            </a:pPr>
            <a:endParaRPr lang="en-US" sz="2721">
              <a:solidFill>
                <a:srgbClr val="243762"/>
              </a:solidFill>
              <a:latin typeface="Nunit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30610" y="7439194"/>
            <a:ext cx="3362063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Data Cleaning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30610" y="8225211"/>
            <a:ext cx="30219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 and Pandas Libraries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9518" y="7503054"/>
            <a:ext cx="163795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9518" y="8225211"/>
            <a:ext cx="351773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Numpy, Pandas, Matplotlib and Seaborn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7248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7248" y="8225211"/>
            <a:ext cx="30426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Linear Regression Decision Tree, 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9891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Web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59891" y="8225211"/>
            <a:ext cx="3042623" cy="8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243762"/>
                </a:solidFill>
                <a:latin typeface="Nunito Sans Bold"/>
              </a:rPr>
              <a:t>Created using Python Flask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0479" y="6519237"/>
            <a:ext cx="1522195" cy="68498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79679" y="6506361"/>
            <a:ext cx="1522195" cy="6849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6127" y="6506361"/>
            <a:ext cx="1522195" cy="684988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648121" y="2463769"/>
            <a:ext cx="6611179" cy="3718742"/>
            <a:chOff x="0" y="0"/>
            <a:chExt cx="1128903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23835B-A611-FF8D-112D-EA688E8703CF}"/>
              </a:ext>
            </a:extLst>
          </p:cNvPr>
          <p:cNvSpPr txBox="1"/>
          <p:nvPr/>
        </p:nvSpPr>
        <p:spPr>
          <a:xfrm>
            <a:off x="1447800" y="800100"/>
            <a:ext cx="5715000" cy="185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4400" dirty="0">
                <a:solidFill>
                  <a:srgbClr val="5271FF"/>
                </a:solidFill>
                <a:latin typeface="Nunito 1 Bold"/>
              </a:rPr>
              <a:t>City Wise Analysis of Doctors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700301D3-83A1-AF17-8AF7-42493FC21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791056"/>
              </p:ext>
            </p:extLst>
          </p:nvPr>
        </p:nvGraphicFramePr>
        <p:xfrm>
          <a:off x="7467600" y="1828800"/>
          <a:ext cx="9906000" cy="834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1B3EC8-ADEC-D42C-4C37-0A8597603778}"/>
              </a:ext>
            </a:extLst>
          </p:cNvPr>
          <p:cNvSpPr txBox="1"/>
          <p:nvPr/>
        </p:nvSpPr>
        <p:spPr>
          <a:xfrm>
            <a:off x="381000" y="3848100"/>
            <a:ext cx="4191000" cy="236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243762"/>
                </a:solidFill>
                <a:latin typeface="Nunito 1"/>
              </a:rPr>
              <a:t>According to the Practo Highest number of Doctors present in </a:t>
            </a:r>
            <a:r>
              <a:rPr lang="en-US" sz="2800" b="1" dirty="0">
                <a:solidFill>
                  <a:schemeClr val="tx2"/>
                </a:solidFill>
                <a:latin typeface="Nunito 1"/>
              </a:rPr>
              <a:t>Bangalore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xmlns="" id="{C3F42DB7-9B62-3981-8356-7EEBBA515F91}"/>
              </a:ext>
            </a:extLst>
          </p:cNvPr>
          <p:cNvSpPr/>
          <p:nvPr/>
        </p:nvSpPr>
        <p:spPr>
          <a:xfrm>
            <a:off x="2819400" y="6438900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7213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2022" y="1028700"/>
            <a:ext cx="11608953" cy="8215312"/>
            <a:chOff x="0" y="0"/>
            <a:chExt cx="15478604" cy="10953750"/>
          </a:xfrm>
        </p:grpSpPr>
        <p:sp>
          <p:nvSpPr>
            <p:cNvPr id="3" name="TextBox 3"/>
            <p:cNvSpPr txBox="1"/>
            <p:nvPr/>
          </p:nvSpPr>
          <p:spPr>
            <a:xfrm>
              <a:off x="1378650" y="10474167"/>
              <a:ext cx="1816802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68674" y="10474167"/>
              <a:ext cx="760233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323346" y="10474167"/>
              <a:ext cx="177436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8046" y="10474167"/>
              <a:ext cx="176844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BDS, MDS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117703" y="10474167"/>
              <a:ext cx="203261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DNB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42457" y="215979"/>
              <a:ext cx="14536147" cy="10122601"/>
              <a:chOff x="0" y="0"/>
              <a:chExt cx="23384756" cy="162845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5421832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850014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278196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95" y="-4762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600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5" y="332657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400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00776"/>
              <a:ext cx="75924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200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0015" y="10074976"/>
              <a:ext cx="31923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942457" y="633807"/>
              <a:ext cx="14536147" cy="9704773"/>
              <a:chOff x="0" y="672173"/>
              <a:chExt cx="23384756" cy="156123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672173"/>
                <a:ext cx="4326180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80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764644" y="672173"/>
                <a:ext cx="4326179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79" y="154951"/>
                      <a:pt x="4326179" y="346094"/>
                    </a:cubicBezTo>
                    <a:lnTo>
                      <a:pt x="4326179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9529288" y="1594964"/>
                <a:ext cx="4326179" cy="14689582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689582">
                    <a:moveTo>
                      <a:pt x="0" y="14689582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79" y="154952"/>
                      <a:pt x="4326179" y="346094"/>
                    </a:cubicBezTo>
                    <a:lnTo>
                      <a:pt x="4326179" y="14689582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4293932" y="1812091"/>
                <a:ext cx="4326179" cy="14472455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472455">
                    <a:moveTo>
                      <a:pt x="0" y="14472455"/>
                    </a:moveTo>
                    <a:lnTo>
                      <a:pt x="0" y="346094"/>
                    </a:lnTo>
                    <a:cubicBezTo>
                      <a:pt x="0" y="154952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2"/>
                      <a:pt x="4326180" y="346094"/>
                    </a:cubicBezTo>
                    <a:lnTo>
                      <a:pt x="4326180" y="14472455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9058576" y="9112996"/>
                <a:ext cx="4326179" cy="7171550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7171550">
                    <a:moveTo>
                      <a:pt x="0" y="7171550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7171550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81770" y="3883318"/>
            <a:ext cx="5060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X-Axis - Degree Type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Y-Axis - Count of Degrees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1770" y="6878595"/>
            <a:ext cx="5060467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1 Bold"/>
              </a:rPr>
              <a:t>MBBS, MD and BDS are the Highest in Number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1770" y="724627"/>
            <a:ext cx="506046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5271FF"/>
                </a:solidFill>
                <a:latin typeface="Nunito 1 Bold"/>
              </a:rPr>
              <a:t>Most Common Degrees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640" y="5537461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5757" y="173214"/>
            <a:ext cx="12062243" cy="9940572"/>
          </a:xfrm>
          <a:custGeom>
            <a:avLst/>
            <a:gdLst/>
            <a:ahLst/>
            <a:cxnLst/>
            <a:rect l="l" t="t" r="r" b="b"/>
            <a:pathLst>
              <a:path w="12062243" h="9940572">
                <a:moveTo>
                  <a:pt x="0" y="0"/>
                </a:moveTo>
                <a:lnTo>
                  <a:pt x="12062243" y="0"/>
                </a:lnTo>
                <a:lnTo>
                  <a:pt x="12062243" y="9940572"/>
                </a:lnTo>
                <a:lnTo>
                  <a:pt x="0" y="994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770" y="933450"/>
            <a:ext cx="6043987" cy="273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5271FF"/>
                </a:solidFill>
                <a:latin typeface="Nunito 1 Bold"/>
              </a:rPr>
              <a:t>Correlation between different variables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1770" y="373993"/>
            <a:ext cx="3880910" cy="320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6"/>
              </a:lnSpc>
            </a:pPr>
            <a:r>
              <a:rPr lang="en-US" sz="4606" spc="-46" dirty="0">
                <a:solidFill>
                  <a:srgbClr val="3884FD"/>
                </a:solidFill>
                <a:latin typeface="Nunito 1 Bold"/>
              </a:rPr>
              <a:t>Count of Doctors in different Specialties</a:t>
            </a:r>
          </a:p>
          <a:p>
            <a:pPr>
              <a:lnSpc>
                <a:spcPts val="5066"/>
              </a:lnSpc>
            </a:pPr>
            <a:endParaRPr lang="en-US" sz="4606" spc="-46" dirty="0">
              <a:solidFill>
                <a:srgbClr val="3884FD"/>
              </a:solidFill>
              <a:latin typeface="Nunito 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770" y="4950261"/>
            <a:ext cx="3748780" cy="266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Most number of doctors belongs to these 3 specialties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Dentist 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Gynecologist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•Pediatrician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C8D3BB8E-6302-BC9B-03AE-11124E000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733144"/>
              </p:ext>
            </p:extLst>
          </p:nvPr>
        </p:nvGraphicFramePr>
        <p:xfrm>
          <a:off x="3943250" y="762000"/>
          <a:ext cx="13844320" cy="87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573</Words>
  <Application>Microsoft Office PowerPoint</Application>
  <PresentationFormat>Custom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Nunito Sans Bold</vt:lpstr>
      <vt:lpstr>Calibri</vt:lpstr>
      <vt:lpstr>Bukhari Script Bold</vt:lpstr>
      <vt:lpstr>Nunito 1 Bold</vt:lpstr>
      <vt:lpstr>Nunito 2 Bold</vt:lpstr>
      <vt:lpstr>Nunito 1</vt:lpstr>
      <vt:lpstr>Arial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Fee Prediction</dc:title>
  <dc:creator>Ankit Pal</dc:creator>
  <cp:lastModifiedBy>HP</cp:lastModifiedBy>
  <cp:revision>5</cp:revision>
  <dcterms:created xsi:type="dcterms:W3CDTF">2006-08-16T00:00:00Z</dcterms:created>
  <dcterms:modified xsi:type="dcterms:W3CDTF">2023-08-07T11:33:16Z</dcterms:modified>
  <dc:identifier>DAFowvkjQ64</dc:identifier>
</cp:coreProperties>
</file>